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8" r:id="rId2"/>
    <p:sldMasterId id="2147483768" r:id="rId3"/>
    <p:sldMasterId id="2147483780" r:id="rId4"/>
    <p:sldMasterId id="2147483787" r:id="rId5"/>
    <p:sldMasterId id="2147483791" r:id="rId6"/>
  </p:sldMasterIdLst>
  <p:notesMasterIdLst>
    <p:notesMasterId r:id="rId19"/>
  </p:notesMasterIdLst>
  <p:sldIdLst>
    <p:sldId id="256" r:id="rId7"/>
    <p:sldId id="273" r:id="rId8"/>
    <p:sldId id="302" r:id="rId9"/>
    <p:sldId id="303" r:id="rId10"/>
    <p:sldId id="286" r:id="rId11"/>
    <p:sldId id="262" r:id="rId12"/>
    <p:sldId id="299" r:id="rId13"/>
    <p:sldId id="301" r:id="rId14"/>
    <p:sldId id="295" r:id="rId15"/>
    <p:sldId id="296" r:id="rId16"/>
    <p:sldId id="293" r:id="rId17"/>
    <p:sldId id="29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lner, Ray (Fed)" initials="PR(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D7"/>
    <a:srgbClr val="55D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50BA2C-3457-4551-9DF5-76D1FD955323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76C1B8-A5DE-489A-8875-1EEC7D6D5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1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C1B8-A5DE-489A-8875-1EEC7D6D5D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8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4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8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31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92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5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50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29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3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558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88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4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3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32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49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51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36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12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4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59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01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169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5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89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58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75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76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90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3392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846384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34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825392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24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397345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04800" y="793904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0912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2072074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04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5072062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5000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42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4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35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0200"/>
            <a:ext cx="73914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910645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77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3392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11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83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6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6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6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9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4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4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7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3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itlebann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7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1066800"/>
            <a:ext cx="7543800" cy="1828800"/>
          </a:xfrm>
        </p:spPr>
        <p:txBody>
          <a:bodyPr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Towards Post-Quantum Cryptography Standardization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962400"/>
            <a:ext cx="6858000" cy="2189162"/>
          </a:xfrm>
        </p:spPr>
        <p:txBody>
          <a:bodyPr>
            <a:normAutofit/>
          </a:bodyPr>
          <a:lstStyle/>
          <a:p>
            <a:r>
              <a:rPr lang="en-US" sz="2000" dirty="0"/>
              <a:t>Lily Chen and Dustin Moody</a:t>
            </a:r>
          </a:p>
          <a:p>
            <a:r>
              <a:rPr lang="en-US" sz="2000" dirty="0"/>
              <a:t>National Institute of Standards and Technology</a:t>
            </a:r>
          </a:p>
          <a:p>
            <a:r>
              <a:rPr lang="en-US" sz="2000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105368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and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38400"/>
            <a:ext cx="7662864" cy="35988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Transition and migration are important to assure the security will be maintained and services are not interrupted</a:t>
            </a:r>
          </a:p>
          <a:p>
            <a:r>
              <a:rPr lang="en-US" dirty="0"/>
              <a:t>NIST guidance need to be updated when PQC standards are available</a:t>
            </a:r>
          </a:p>
          <a:p>
            <a:pPr lvl="1"/>
            <a:r>
              <a:rPr lang="en-US" dirty="0"/>
              <a:t>NIST SP 800-57 Part 1 specifies “classical” security strength levels 128, 192, and 256 bits acceptable through 2030 or beyond 2031</a:t>
            </a:r>
          </a:p>
          <a:p>
            <a:r>
              <a:rPr lang="en-US" dirty="0"/>
              <a:t>Even foreseeing upcoming transition to quantum resistant cryptographic schemes, it is still required to move away from the weak algorithms/short key sizes as specified in 800-131A, i.e.</a:t>
            </a:r>
          </a:p>
          <a:p>
            <a:pPr lvl="1"/>
            <a:r>
              <a:rPr lang="en-US" dirty="0"/>
              <a:t>Anything with “classical” security strength less than 112 bits should not be used any more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9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initial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49759"/>
            <a:ext cx="8229600" cy="42034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Hybrid mode has been proposed as a transition/migration to PQC cryptography</a:t>
            </a:r>
          </a:p>
          <a:p>
            <a:pPr lvl="1"/>
            <a:r>
              <a:rPr lang="en-US" dirty="0"/>
              <a:t>Current FIPS 140 validation will only validate the approved component</a:t>
            </a:r>
          </a:p>
          <a:p>
            <a:pPr lvl="1"/>
            <a:r>
              <a:rPr lang="en-US" dirty="0"/>
              <a:t>PQC standardization will focus on quantum resistant component</a:t>
            </a:r>
          </a:p>
          <a:p>
            <a:pPr lvl="1"/>
            <a:r>
              <a:rPr lang="en-US" dirty="0"/>
              <a:t>Hybrid mode should not be considered as a long term quantum resistant solution for its implementation burden (a double edge sword)</a:t>
            </a:r>
          </a:p>
          <a:p>
            <a:r>
              <a:rPr lang="en-US" dirty="0" err="1"/>
              <a:t>Stateful</a:t>
            </a:r>
            <a:r>
              <a:rPr lang="en-US" dirty="0"/>
              <a:t> hash based signatures</a:t>
            </a:r>
          </a:p>
          <a:p>
            <a:pPr lvl="1"/>
            <a:r>
              <a:rPr lang="en-US" dirty="0"/>
              <a:t>IETF has taken actions in specifying </a:t>
            </a:r>
            <a:r>
              <a:rPr lang="en-US" dirty="0" err="1"/>
              <a:t>stateful</a:t>
            </a:r>
            <a:r>
              <a:rPr lang="en-US" dirty="0"/>
              <a:t> hash based signatures </a:t>
            </a:r>
          </a:p>
          <a:p>
            <a:pPr lvl="1"/>
            <a:r>
              <a:rPr lang="en-US" dirty="0"/>
              <a:t>NIST will coordinate with IETF and possibly other standard organizations</a:t>
            </a:r>
          </a:p>
          <a:p>
            <a:pPr lvl="1"/>
            <a:r>
              <a:rPr lang="en-US" dirty="0"/>
              <a:t>NIST may consider </a:t>
            </a:r>
            <a:r>
              <a:rPr lang="en-US" dirty="0" err="1"/>
              <a:t>stateful</a:t>
            </a:r>
            <a:r>
              <a:rPr lang="en-US" dirty="0"/>
              <a:t> hash-based signatures as an early candidates for standardization, but just for specific applications like code signing</a:t>
            </a:r>
          </a:p>
        </p:txBody>
      </p:sp>
    </p:spTree>
    <p:extLst>
      <p:ext uri="{BB962C8B-B14F-4D97-AF65-F5344CB8AC3E}">
        <p14:creationId xmlns:p14="http://schemas.microsoft.com/office/powerpoint/2010/main" val="172072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770094"/>
            <a:ext cx="7794625" cy="3267169"/>
          </a:xfrm>
        </p:spPr>
        <p:txBody>
          <a:bodyPr>
            <a:normAutofit fontScale="92500"/>
          </a:bodyPr>
          <a:lstStyle/>
          <a:p>
            <a:r>
              <a:rPr lang="en-US" dirty="0"/>
              <a:t>Post-quantum cryptography standardization is going to be a long journey</a:t>
            </a:r>
          </a:p>
          <a:p>
            <a:r>
              <a:rPr lang="en-US" dirty="0"/>
              <a:t>By the first mile, we have observed complexities and challenges</a:t>
            </a:r>
          </a:p>
          <a:p>
            <a:r>
              <a:rPr lang="en-US" dirty="0"/>
              <a:t>NIST acknowledges all the feedbacks received on call for proposals</a:t>
            </a:r>
          </a:p>
          <a:p>
            <a:r>
              <a:rPr lang="en-US" dirty="0"/>
              <a:t>NIST will continue to work with the community towards PQC standardization</a:t>
            </a:r>
          </a:p>
        </p:txBody>
      </p:sp>
    </p:spTree>
    <p:extLst>
      <p:ext uri="{BB962C8B-B14F-4D97-AF65-F5344CB8AC3E}">
        <p14:creationId xmlns:p14="http://schemas.microsoft.com/office/powerpoint/2010/main" val="363889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4000" dirty="0"/>
              <a:t>First mile - Towards PQC standardization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44958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After about four years preparation, NIST published a Federal Register Notice (FRN) August 2, 2016</a:t>
            </a:r>
          </a:p>
          <a:p>
            <a:pPr lvl="1"/>
            <a:r>
              <a:rPr lang="en-US" dirty="0"/>
              <a:t>Requesting comments on a proposed process to solicit, evaluate, and standardize one or more quantum-resistant public-key cryptographic algorithms </a:t>
            </a:r>
          </a:p>
          <a:p>
            <a:r>
              <a:rPr lang="en-US" dirty="0"/>
              <a:t>Comment period closed September 16, 2016 </a:t>
            </a:r>
          </a:p>
          <a:p>
            <a:r>
              <a:rPr lang="en-US" dirty="0"/>
              <a:t>What we observed in the first mile?</a:t>
            </a:r>
          </a:p>
        </p:txBody>
      </p:sp>
      <p:pic>
        <p:nvPicPr>
          <p:cNvPr id="5" name="Picture 4" descr="yr10olshpdhperoadsafety - Group 8 ROAD ENVIRONMENT FACTO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65" y="2857501"/>
            <a:ext cx="3657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0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Overview of NIST call for proposals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274" y="2438400"/>
            <a:ext cx="7375526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Requirements for Submission Packages</a:t>
            </a:r>
          </a:p>
          <a:p>
            <a:pPr lvl="1"/>
            <a:r>
              <a:rPr lang="en-US" dirty="0"/>
              <a:t>Cover sheet, supporting document, media, IP statement</a:t>
            </a:r>
          </a:p>
          <a:p>
            <a:r>
              <a:rPr lang="en-US" dirty="0"/>
              <a:t>Minimum Acceptability Requirements</a:t>
            </a:r>
          </a:p>
          <a:p>
            <a:pPr lvl="1"/>
            <a:r>
              <a:rPr lang="en-US" dirty="0"/>
              <a:t>Scope – Public key crypto algorithms on </a:t>
            </a:r>
            <a:r>
              <a:rPr lang="en-US" dirty="0">
                <a:solidFill>
                  <a:srgbClr val="FF0000"/>
                </a:solidFill>
              </a:rPr>
              <a:t>digital signature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encryption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key establishment</a:t>
            </a:r>
          </a:p>
          <a:p>
            <a:pPr lvl="1"/>
            <a:r>
              <a:rPr lang="en-US" dirty="0"/>
              <a:t>Basic requirements for each function</a:t>
            </a:r>
          </a:p>
          <a:p>
            <a:r>
              <a:rPr lang="en-US" dirty="0"/>
              <a:t>Evaluation Criteria</a:t>
            </a:r>
          </a:p>
          <a:p>
            <a:pPr lvl="1"/>
            <a:r>
              <a:rPr lang="en-US" dirty="0"/>
              <a:t>Security definitions, targeted security strength (classical and quantum), costs, etc. </a:t>
            </a:r>
          </a:p>
          <a:p>
            <a:r>
              <a:rPr lang="en-US" dirty="0"/>
              <a:t>Plans for the Evaluation Process</a:t>
            </a:r>
          </a:p>
        </p:txBody>
      </p:sp>
    </p:spTree>
    <p:extLst>
      <p:ext uri="{BB962C8B-B14F-4D97-AF65-F5344CB8AC3E}">
        <p14:creationId xmlns:p14="http://schemas.microsoft.com/office/powerpoint/2010/main" val="395839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sz="4000" dirty="0"/>
              <a:t>Complexities of PQCS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90800"/>
            <a:ext cx="7662864" cy="34464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Scope with three main cryptographic primitives</a:t>
            </a:r>
          </a:p>
          <a:p>
            <a:r>
              <a:rPr lang="en-US" dirty="0"/>
              <a:t>Both classical attacks and quantum attacks </a:t>
            </a:r>
          </a:p>
          <a:p>
            <a:r>
              <a:rPr lang="en-US" dirty="0"/>
              <a:t>Both theoretical and practical aspects</a:t>
            </a:r>
          </a:p>
          <a:p>
            <a:r>
              <a:rPr lang="en-US" dirty="0"/>
              <a:t>Multiple factor tradeoffs (security, key sizes, signature sizes, </a:t>
            </a:r>
            <a:r>
              <a:rPr lang="en-US" dirty="0" err="1"/>
              <a:t>ciphertext</a:t>
            </a:r>
            <a:r>
              <a:rPr lang="en-US" dirty="0"/>
              <a:t> expansion, etc.)</a:t>
            </a:r>
          </a:p>
          <a:p>
            <a:r>
              <a:rPr lang="en-US" dirty="0"/>
              <a:t>Migrations, and</a:t>
            </a:r>
          </a:p>
          <a:p>
            <a:r>
              <a:rPr lang="en-US" dirty="0"/>
              <a:t>Anything which we have never handled in the previous standards </a:t>
            </a:r>
          </a:p>
        </p:txBody>
      </p:sp>
    </p:spTree>
    <p:extLst>
      <p:ext uri="{BB962C8B-B14F-4D97-AF65-F5344CB8AC3E}">
        <p14:creationId xmlns:p14="http://schemas.microsoft.com/office/powerpoint/2010/main" val="170121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NIST PQCS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62200"/>
            <a:ext cx="7662864" cy="3962400"/>
          </a:xfrm>
        </p:spPr>
        <p:txBody>
          <a:bodyPr>
            <a:normAutofit/>
          </a:bodyPr>
          <a:lstStyle/>
          <a:p>
            <a:r>
              <a:rPr lang="en-US" dirty="0"/>
              <a:t>Encryption/key establishment</a:t>
            </a:r>
          </a:p>
          <a:p>
            <a:pPr lvl="1"/>
            <a:r>
              <a:rPr lang="en-US" dirty="0"/>
              <a:t>Encryption scheme is used for </a:t>
            </a:r>
          </a:p>
          <a:p>
            <a:pPr lvl="2"/>
            <a:r>
              <a:rPr lang="en-US" dirty="0"/>
              <a:t>key transport from one party to another, like RSA-OAEP or  </a:t>
            </a:r>
          </a:p>
          <a:p>
            <a:pPr lvl="2"/>
            <a:r>
              <a:rPr lang="en-US" dirty="0"/>
              <a:t>exchanging encrypted secret values between two parties to establish a shared secret value</a:t>
            </a:r>
          </a:p>
          <a:p>
            <a:pPr lvl="1"/>
            <a:r>
              <a:rPr lang="en-US" dirty="0"/>
              <a:t>Key establishment scheme like </a:t>
            </a:r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  <a:p>
            <a:r>
              <a:rPr lang="en-US" dirty="0"/>
              <a:t>Signature</a:t>
            </a:r>
          </a:p>
          <a:p>
            <a:pPr lvl="1"/>
            <a:r>
              <a:rPr lang="en-US" dirty="0"/>
              <a:t>Signature schemes for generating and verifying digital signatures</a:t>
            </a:r>
          </a:p>
        </p:txBody>
      </p:sp>
    </p:spTree>
    <p:extLst>
      <p:ext uri="{BB962C8B-B14F-4D97-AF65-F5344CB8AC3E}">
        <p14:creationId xmlns:p14="http://schemas.microsoft.com/office/powerpoint/2010/main" val="7620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Security notions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4191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Signature</a:t>
            </a:r>
          </a:p>
          <a:p>
            <a:pPr lvl="1"/>
            <a:r>
              <a:rPr lang="en-US" dirty="0"/>
              <a:t>Existentially unforgeable with respect to adaptive chosen message attack (EUF-CMA)</a:t>
            </a:r>
          </a:p>
          <a:p>
            <a:pPr lvl="1"/>
            <a:r>
              <a:rPr lang="en-US" dirty="0"/>
              <a:t>Assume the attacker access to no more than 2</a:t>
            </a:r>
            <a:r>
              <a:rPr lang="en-US" baseline="30000" dirty="0"/>
              <a:t>64</a:t>
            </a:r>
            <a:r>
              <a:rPr lang="en-US" dirty="0"/>
              <a:t> decryptions for chosen </a:t>
            </a:r>
            <a:r>
              <a:rPr lang="en-US" dirty="0" err="1"/>
              <a:t>ciphertexts</a:t>
            </a:r>
            <a:endParaRPr lang="en-US" dirty="0"/>
          </a:p>
          <a:p>
            <a:r>
              <a:rPr lang="en-US" dirty="0"/>
              <a:t>Encryption</a:t>
            </a:r>
          </a:p>
          <a:p>
            <a:pPr lvl="1"/>
            <a:r>
              <a:rPr lang="en-US" dirty="0"/>
              <a:t>Semantically secure with respect to adaptive chosen </a:t>
            </a:r>
            <a:r>
              <a:rPr lang="en-US" dirty="0" err="1"/>
              <a:t>ciphertext</a:t>
            </a:r>
            <a:r>
              <a:rPr lang="en-US" dirty="0"/>
              <a:t> attack (IND-CCA2)</a:t>
            </a:r>
          </a:p>
          <a:p>
            <a:pPr lvl="1"/>
            <a:r>
              <a:rPr lang="en-US" dirty="0"/>
              <a:t>Assume the attacker access to no more than 2</a:t>
            </a:r>
            <a:r>
              <a:rPr lang="en-US" baseline="30000" dirty="0"/>
              <a:t>64</a:t>
            </a:r>
            <a:r>
              <a:rPr lang="en-US" dirty="0"/>
              <a:t> signatures for chosen messages</a:t>
            </a:r>
          </a:p>
          <a:p>
            <a:r>
              <a:rPr lang="en-US" dirty="0"/>
              <a:t>These definitions specify security against attacks which use classical (rather than quantum) queries – 2</a:t>
            </a:r>
            <a:r>
              <a:rPr lang="en-US" baseline="30000" dirty="0"/>
              <a:t>64</a:t>
            </a:r>
            <a:r>
              <a:rPr lang="en-US" dirty="0"/>
              <a:t> online queries are consider beyond realistic</a:t>
            </a:r>
          </a:p>
          <a:p>
            <a:r>
              <a:rPr lang="en-US" dirty="0"/>
              <a:t>These definitions are used to judge whether an attack is relevant</a:t>
            </a:r>
          </a:p>
        </p:txBody>
      </p:sp>
    </p:spTree>
    <p:extLst>
      <p:ext uri="{BB962C8B-B14F-4D97-AF65-F5344CB8AC3E}">
        <p14:creationId xmlns:p14="http://schemas.microsoft.com/office/powerpoint/2010/main" val="39017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Target classical and quantum security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5489"/>
              </p:ext>
            </p:extLst>
          </p:nvPr>
        </p:nvGraphicFramePr>
        <p:xfrm>
          <a:off x="1143000" y="4607859"/>
          <a:ext cx="7696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461203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6616731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51464343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47629451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Classical Security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Quantum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Examples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380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AES128 (brute</a:t>
                      </a:r>
                      <a:r>
                        <a:rPr lang="en-US" sz="1400" baseline="0" dirty="0"/>
                        <a:t> force key search)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3687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SHA256/SHA3-256 (collision)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24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192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96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AES192 (brute</a:t>
                      </a:r>
                      <a:r>
                        <a:rPr lang="en-US" sz="1400" baseline="0" dirty="0"/>
                        <a:t> force key search)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0201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192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SHA384/SHA3-384 (collision)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49341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256 bits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AES256 (brute</a:t>
                      </a:r>
                      <a:r>
                        <a:rPr lang="en-US" sz="1400" baseline="0" dirty="0"/>
                        <a:t> force key search)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33647"/>
                  </a:ext>
                </a:extLst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14040" y="2362200"/>
            <a:ext cx="7662864" cy="2286000"/>
          </a:xfrm>
        </p:spPr>
        <p:txBody>
          <a:bodyPr>
            <a:noAutofit/>
          </a:bodyPr>
          <a:lstStyle/>
          <a:p>
            <a:r>
              <a:rPr lang="en-US" sz="1600" dirty="0"/>
              <a:t>The following metrics are considered as the minimum security strength at different levels t</a:t>
            </a:r>
            <a:r>
              <a:rPr lang="en-US" sz="1400" dirty="0"/>
              <a:t>o enable transition from one security level to another </a:t>
            </a:r>
          </a:p>
          <a:p>
            <a:r>
              <a:rPr lang="en-US" sz="1600" dirty="0"/>
              <a:t>For a given parameter set, the algorithm may provide different ratio as listed between classical security and quantum security </a:t>
            </a:r>
          </a:p>
          <a:p>
            <a:r>
              <a:rPr lang="en-US" sz="1600" dirty="0"/>
              <a:t>For a given algorithm, with different parameter sets, it is expected to provide different security levels, if not all five, at least more than one level</a:t>
            </a:r>
          </a:p>
          <a:p>
            <a:endParaRPr lang="en-US" sz="16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276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62200"/>
            <a:ext cx="7662864" cy="41910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The best quantum attack against most proposed postquantum schemes seems to either be the classical attack or something similar to Grover's algorithm</a:t>
            </a:r>
          </a:p>
          <a:p>
            <a:r>
              <a:rPr lang="en-US" dirty="0"/>
              <a:t>Further studies are needed regarding the best way to measure quantum attacks </a:t>
            </a:r>
          </a:p>
          <a:p>
            <a:pPr lvl="1"/>
            <a:r>
              <a:rPr lang="en-US" dirty="0"/>
              <a:t>Scaling up is a difficult engineering problem</a:t>
            </a:r>
          </a:p>
          <a:p>
            <a:pPr lvl="1"/>
            <a:r>
              <a:rPr lang="en-US" dirty="0"/>
              <a:t>Too early to predict: anything like Moore's law for quantum devices?</a:t>
            </a:r>
          </a:p>
          <a:p>
            <a:pPr lvl="1"/>
            <a:r>
              <a:rPr lang="en-US" dirty="0"/>
              <a:t>Need the empirical performance of quantum cryptanalytic attacks, e.g. running them on classical simulators or small quantum computers</a:t>
            </a:r>
          </a:p>
          <a:p>
            <a:r>
              <a:rPr lang="en-US" dirty="0"/>
              <a:t>Additional factors to consider:</a:t>
            </a:r>
          </a:p>
          <a:p>
            <a:pPr lvl="1"/>
            <a:r>
              <a:rPr lang="en-US" dirty="0"/>
              <a:t>Parallel attacks</a:t>
            </a:r>
          </a:p>
          <a:p>
            <a:pPr lvl="1"/>
            <a:r>
              <a:rPr lang="en-US" dirty="0"/>
              <a:t>Limited (but easier to implement) models of computation</a:t>
            </a:r>
          </a:p>
          <a:p>
            <a:pPr lvl="2"/>
            <a:r>
              <a:rPr lang="en-US" dirty="0"/>
              <a:t>E.g. classical computing, hybrid classical-quantum attacks, adiabatic computing etc.</a:t>
            </a:r>
          </a:p>
        </p:txBody>
      </p:sp>
    </p:spTree>
    <p:extLst>
      <p:ext uri="{BB962C8B-B14F-4D97-AF65-F5344CB8AC3E}">
        <p14:creationId xmlns:p14="http://schemas.microsoft.com/office/powerpoint/2010/main" val="10480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Drop-in Replacement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286000"/>
            <a:ext cx="7794625" cy="3962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 a given primitive, in order to be used in an existing protocol, we need consider </a:t>
            </a:r>
          </a:p>
          <a:p>
            <a:pPr lvl="1"/>
            <a:r>
              <a:rPr lang="en-US" dirty="0"/>
              <a:t>Parameter set</a:t>
            </a:r>
          </a:p>
          <a:p>
            <a:pPr lvl="1"/>
            <a:r>
              <a:rPr lang="en-US" dirty="0"/>
              <a:t>Key generation</a:t>
            </a:r>
          </a:p>
          <a:p>
            <a:pPr lvl="1"/>
            <a:r>
              <a:rPr lang="en-US" dirty="0"/>
              <a:t>Key length</a:t>
            </a:r>
          </a:p>
          <a:p>
            <a:pPr lvl="1"/>
            <a:r>
              <a:rPr lang="en-US" dirty="0" err="1"/>
              <a:t>Ciphertext</a:t>
            </a:r>
            <a:r>
              <a:rPr lang="en-US" dirty="0"/>
              <a:t> expansion/signature size</a:t>
            </a:r>
          </a:p>
          <a:p>
            <a:pPr lvl="1"/>
            <a:r>
              <a:rPr lang="en-US" dirty="0"/>
              <a:t>Auxiliary functions (hash functions, key derivation functions, random number generations, etc.)</a:t>
            </a:r>
          </a:p>
          <a:p>
            <a:r>
              <a:rPr lang="en-US" dirty="0"/>
              <a:t>For an existing protocol, in order to use a specific PQC primitive, we might need to consider whether a special feature can bring about security or performance issue, e.g.</a:t>
            </a:r>
          </a:p>
          <a:p>
            <a:pPr lvl="1"/>
            <a:r>
              <a:rPr lang="en-US" dirty="0"/>
              <a:t>Public key reuse  - for some new primitives public key reuse can bring about security problem which would not be suitable for public key cache in TLS</a:t>
            </a:r>
          </a:p>
          <a:p>
            <a:pPr lvl="1"/>
            <a:r>
              <a:rPr lang="en-US" dirty="0"/>
              <a:t>Decryption failure – some encryption algorithms, even occasionally,  produce </a:t>
            </a:r>
            <a:r>
              <a:rPr lang="en-US" dirty="0" err="1"/>
              <a:t>ciphertexts</a:t>
            </a:r>
            <a:r>
              <a:rPr lang="en-US" dirty="0"/>
              <a:t> which cannot be properly decrypted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43785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30424</TotalTime>
  <Words>936</Words>
  <Application>Microsoft Office PowerPoint</Application>
  <PresentationFormat>On-screen Show (4:3)</PresentationFormat>
  <Paragraphs>110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Adobe Fan Heiti Std B</vt:lpstr>
      <vt:lpstr>Arial</vt:lpstr>
      <vt:lpstr>Calibri</vt:lpstr>
      <vt:lpstr>Calibri Light</vt:lpstr>
      <vt:lpstr>Calisto MT</vt:lpstr>
      <vt:lpstr>Wingdings</vt:lpstr>
      <vt:lpstr>Wingdings 2</vt:lpstr>
      <vt:lpstr>HDOfficeLightV0</vt:lpstr>
      <vt:lpstr>1_HDOfficeLightV0</vt:lpstr>
      <vt:lpstr>2_HDOfficeLightV0</vt:lpstr>
      <vt:lpstr>Theme1</vt:lpstr>
      <vt:lpstr>Custom Design</vt:lpstr>
      <vt:lpstr>Genesis</vt:lpstr>
      <vt:lpstr> Towards Post-Quantum Cryptography Standardization </vt:lpstr>
      <vt:lpstr>First mile - Towards PQC standardization </vt:lpstr>
      <vt:lpstr>Overview of NIST call for proposals </vt:lpstr>
      <vt:lpstr>Complexities of PQCS</vt:lpstr>
      <vt:lpstr>Scope of NIST PQCS</vt:lpstr>
      <vt:lpstr>Security notions</vt:lpstr>
      <vt:lpstr>Target classical and quantum security</vt:lpstr>
      <vt:lpstr>Quantum security</vt:lpstr>
      <vt:lpstr>Drop-in Replacement</vt:lpstr>
      <vt:lpstr>Transition and migration</vt:lpstr>
      <vt:lpstr>Some initial actions</vt:lpstr>
      <vt:lpstr>Summary</vt:lpstr>
    </vt:vector>
  </TitlesOfParts>
  <Company>NIST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in Post Quantum Cryptography Standardization</dc:title>
  <dc:creator>Chen, Lily</dc:creator>
  <cp:lastModifiedBy>Chen, Lily (Fed)</cp:lastModifiedBy>
  <cp:revision>327</cp:revision>
  <cp:lastPrinted>2016-04-27T13:44:19Z</cp:lastPrinted>
  <dcterms:created xsi:type="dcterms:W3CDTF">2015-11-16T14:26:06Z</dcterms:created>
  <dcterms:modified xsi:type="dcterms:W3CDTF">2016-09-09T20:37:54Z</dcterms:modified>
</cp:coreProperties>
</file>